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12192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335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57250" y="1995312"/>
            <a:ext cx="5143500" cy="4244622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5EAAF-2C9F-434B-9742-9ABFE398E5A6}" type="datetimeFigureOut">
              <a:rPr lang="es-MX" smtClean="0"/>
              <a:t>08/10/2020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E1D5-7B44-45FE-BA7A-CEEBAA9B0D3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9191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5EAAF-2C9F-434B-9742-9ABFE398E5A6}" type="datetimeFigureOut">
              <a:rPr lang="es-MX" smtClean="0"/>
              <a:t>08/10/2020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E1D5-7B44-45FE-BA7A-CEEBAA9B0D3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14287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4907756" y="649111"/>
            <a:ext cx="1478756" cy="10332156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71487" y="649111"/>
            <a:ext cx="4350544" cy="10332156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5EAAF-2C9F-434B-9742-9ABFE398E5A6}" type="datetimeFigureOut">
              <a:rPr lang="es-MX" smtClean="0"/>
              <a:t>08/10/2020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E1D5-7B44-45FE-BA7A-CEEBAA9B0D3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93491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5EAAF-2C9F-434B-9742-9ABFE398E5A6}" type="datetimeFigureOut">
              <a:rPr lang="es-MX" smtClean="0"/>
              <a:t>08/10/2020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E1D5-7B44-45FE-BA7A-CEEBAA9B0D3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57069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916" y="3039535"/>
            <a:ext cx="5915025" cy="5071532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67916" y="8159046"/>
            <a:ext cx="5915025" cy="266699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5EAAF-2C9F-434B-9742-9ABFE398E5A6}" type="datetimeFigureOut">
              <a:rPr lang="es-MX" smtClean="0"/>
              <a:t>08/10/2020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E1D5-7B44-45FE-BA7A-CEEBAA9B0D3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16230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5EAAF-2C9F-434B-9742-9ABFE398E5A6}" type="datetimeFigureOut">
              <a:rPr lang="es-MX" smtClean="0"/>
              <a:t>08/10/2020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E1D5-7B44-45FE-BA7A-CEEBAA9B0D3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38966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2381" y="649112"/>
            <a:ext cx="5915025" cy="235655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5EAAF-2C9F-434B-9742-9ABFE398E5A6}" type="datetimeFigureOut">
              <a:rPr lang="es-MX" smtClean="0"/>
              <a:t>08/10/2020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E1D5-7B44-45FE-BA7A-CEEBAA9B0D3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75139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5EAAF-2C9F-434B-9742-9ABFE398E5A6}" type="datetimeFigureOut">
              <a:rPr lang="es-MX" smtClean="0"/>
              <a:t>08/10/2020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E1D5-7B44-45FE-BA7A-CEEBAA9B0D3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94525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5EAAF-2C9F-434B-9742-9ABFE398E5A6}" type="datetimeFigureOut">
              <a:rPr lang="es-MX" smtClean="0"/>
              <a:t>08/10/2020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E1D5-7B44-45FE-BA7A-CEEBAA9B0D3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009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3" cy="28448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915543" y="1755423"/>
            <a:ext cx="3471863" cy="8664222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3" cy="6776156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5EAAF-2C9F-434B-9742-9ABFE398E5A6}" type="datetimeFigureOut">
              <a:rPr lang="es-MX" smtClean="0"/>
              <a:t>08/10/2020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E1D5-7B44-45FE-BA7A-CEEBAA9B0D3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12366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3" cy="28448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2915543" y="1755423"/>
            <a:ext cx="3471863" cy="8664222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3" cy="6776156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5EAAF-2C9F-434B-9742-9ABFE398E5A6}" type="datetimeFigureOut">
              <a:rPr lang="es-MX" smtClean="0"/>
              <a:t>08/10/2020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E1D5-7B44-45FE-BA7A-CEEBAA9B0D3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48002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71488" y="649112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71488" y="11300179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A5EAAF-2C9F-434B-9742-9ABFE398E5A6}" type="datetimeFigureOut">
              <a:rPr lang="es-MX" smtClean="0"/>
              <a:t>08/10/2020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2271713" y="11300179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4843463" y="11300179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1BE1D5-7B44-45FE-BA7A-CEEBAA9B0D3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18899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322055" y="1920240"/>
            <a:ext cx="6266837" cy="3886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/>
              <a:t>CABILDO 2018 – 2021</a:t>
            </a:r>
            <a:r>
              <a:rPr lang="es-MX" dirty="0" smtClean="0"/>
              <a:t> </a:t>
            </a:r>
            <a:endParaRPr lang="es-MX" dirty="0"/>
          </a:p>
        </p:txBody>
      </p:sp>
      <p:sp>
        <p:nvSpPr>
          <p:cNvPr id="5" name="Rectángulo 4"/>
          <p:cNvSpPr/>
          <p:nvPr/>
        </p:nvSpPr>
        <p:spPr>
          <a:xfrm>
            <a:off x="2264735" y="2789451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solidFill>
                  <a:schemeClr val="tx1"/>
                </a:solidFill>
              </a:rPr>
              <a:t>C. JORGE LUIS GONZÁLEZ ROSALEZ</a:t>
            </a:r>
          </a:p>
          <a:p>
            <a:pPr algn="ctr"/>
            <a:endParaRPr lang="es-MX" sz="1200" b="1" dirty="0" smtClean="0">
              <a:solidFill>
                <a:schemeClr val="tx1"/>
              </a:solidFill>
            </a:endParaRPr>
          </a:p>
          <a:p>
            <a:pPr algn="ctr"/>
            <a:r>
              <a:rPr lang="es-MX" sz="1000" b="1" dirty="0" smtClean="0"/>
              <a:t>PRESIDENTE MUNICIPAL</a:t>
            </a:r>
            <a:endParaRPr lang="es-MX" sz="1000" b="1" dirty="0"/>
          </a:p>
        </p:txBody>
      </p:sp>
      <p:sp>
        <p:nvSpPr>
          <p:cNvPr id="6" name="Rectángulo 5"/>
          <p:cNvSpPr/>
          <p:nvPr/>
        </p:nvSpPr>
        <p:spPr>
          <a:xfrm>
            <a:off x="2264734" y="3097925"/>
            <a:ext cx="2381694" cy="1153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cxnSp>
        <p:nvCxnSpPr>
          <p:cNvPr id="16" name="Conector angular 15"/>
          <p:cNvCxnSpPr>
            <a:stCxn id="6" idx="1"/>
            <a:endCxn id="7" idx="0"/>
          </p:cNvCxnSpPr>
          <p:nvPr/>
        </p:nvCxnSpPr>
        <p:spPr>
          <a:xfrm rot="10800000" flipV="1">
            <a:off x="1665082" y="3155580"/>
            <a:ext cx="599653" cy="779022"/>
          </a:xfrm>
          <a:prstGeom prst="bentConnector2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7" name="Conector angular 16"/>
          <p:cNvCxnSpPr>
            <a:stCxn id="51" idx="0"/>
            <a:endCxn id="5" idx="3"/>
          </p:cNvCxnSpPr>
          <p:nvPr/>
        </p:nvCxnSpPr>
        <p:spPr>
          <a:xfrm rot="16200000" flipV="1">
            <a:off x="4570805" y="3219405"/>
            <a:ext cx="750687" cy="599440"/>
          </a:xfrm>
          <a:prstGeom prst="bentConnector2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pSp>
        <p:nvGrpSpPr>
          <p:cNvPr id="49" name="Grupo 48"/>
          <p:cNvGrpSpPr/>
          <p:nvPr/>
        </p:nvGrpSpPr>
        <p:grpSpPr>
          <a:xfrm>
            <a:off x="322055" y="3934602"/>
            <a:ext cx="2686051" cy="784683"/>
            <a:chOff x="480059" y="3978702"/>
            <a:chExt cx="2686051" cy="784683"/>
          </a:xfrm>
        </p:grpSpPr>
        <p:sp>
          <p:nvSpPr>
            <p:cNvPr id="7" name="Rectángulo 6"/>
            <p:cNvSpPr/>
            <p:nvPr/>
          </p:nvSpPr>
          <p:spPr>
            <a:xfrm>
              <a:off x="480059" y="3978702"/>
              <a:ext cx="2686051" cy="354329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1200" b="1" dirty="0" smtClean="0">
                  <a:solidFill>
                    <a:schemeClr val="tx1"/>
                  </a:solidFill>
                </a:rPr>
                <a:t>C. ANGÉLICA MARÍA MARTÍNEZ CEPEDA</a:t>
              </a:r>
            </a:p>
          </p:txBody>
        </p:sp>
        <p:sp>
          <p:nvSpPr>
            <p:cNvPr id="8" name="Rectángulo 7"/>
            <p:cNvSpPr/>
            <p:nvPr/>
          </p:nvSpPr>
          <p:spPr>
            <a:xfrm>
              <a:off x="480059" y="4333031"/>
              <a:ext cx="2686051" cy="161927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1000" b="1" dirty="0" smtClean="0"/>
                <a:t>PRIMER SÍNDICO</a:t>
              </a:r>
              <a:endParaRPr lang="es-MX" sz="1000" b="1" dirty="0"/>
            </a:p>
          </p:txBody>
        </p:sp>
        <p:sp>
          <p:nvSpPr>
            <p:cNvPr id="47" name="Rectángulo 46"/>
            <p:cNvSpPr/>
            <p:nvPr/>
          </p:nvSpPr>
          <p:spPr>
            <a:xfrm>
              <a:off x="480059" y="4494958"/>
              <a:ext cx="2686051" cy="268427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800" b="1" dirty="0" smtClean="0">
                  <a:solidFill>
                    <a:schemeClr val="tx1"/>
                  </a:solidFill>
                </a:rPr>
                <a:t>COMISIÓN:</a:t>
              </a:r>
              <a:r>
                <a:rPr lang="es-MX" sz="800" dirty="0" smtClean="0">
                  <a:solidFill>
                    <a:schemeClr val="tx1"/>
                  </a:solidFill>
                </a:rPr>
                <a:t> HACIENDA, PRESUPUESTO Y GASTO PÚBLICO. TRANSPARENCIA Y ACCESO A LA INFORMACIÓN PÚBLICA.</a:t>
              </a:r>
              <a:endParaRPr lang="es-MX" sz="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0" name="Grupo 49"/>
          <p:cNvGrpSpPr/>
          <p:nvPr/>
        </p:nvGrpSpPr>
        <p:grpSpPr>
          <a:xfrm>
            <a:off x="3902842" y="3894468"/>
            <a:ext cx="2686051" cy="784683"/>
            <a:chOff x="480059" y="3978702"/>
            <a:chExt cx="2686051" cy="784683"/>
          </a:xfrm>
        </p:grpSpPr>
        <p:sp>
          <p:nvSpPr>
            <p:cNvPr id="51" name="Rectángulo 50"/>
            <p:cNvSpPr/>
            <p:nvPr/>
          </p:nvSpPr>
          <p:spPr>
            <a:xfrm>
              <a:off x="480059" y="3978702"/>
              <a:ext cx="2686051" cy="354329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1200" b="1" dirty="0" smtClean="0">
                  <a:solidFill>
                    <a:schemeClr val="tx1"/>
                  </a:solidFill>
                </a:rPr>
                <a:t>C. GERARDO GUTIÉRREZ GARCÍA</a:t>
              </a:r>
            </a:p>
          </p:txBody>
        </p:sp>
        <p:sp>
          <p:nvSpPr>
            <p:cNvPr id="52" name="Rectángulo 51"/>
            <p:cNvSpPr/>
            <p:nvPr/>
          </p:nvSpPr>
          <p:spPr>
            <a:xfrm>
              <a:off x="480059" y="4333031"/>
              <a:ext cx="2686051" cy="161927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1000" b="1" dirty="0" smtClean="0"/>
                <a:t>SEGUNDO SÍNDICO</a:t>
              </a:r>
              <a:endParaRPr lang="es-MX" sz="1000" b="1" dirty="0"/>
            </a:p>
          </p:txBody>
        </p:sp>
        <p:sp>
          <p:nvSpPr>
            <p:cNvPr id="53" name="Rectángulo 52"/>
            <p:cNvSpPr/>
            <p:nvPr/>
          </p:nvSpPr>
          <p:spPr>
            <a:xfrm>
              <a:off x="480059" y="4494958"/>
              <a:ext cx="2686051" cy="268427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800" b="1" dirty="0" smtClean="0">
                  <a:solidFill>
                    <a:schemeClr val="tx1"/>
                  </a:solidFill>
                </a:rPr>
                <a:t>COMISIÓN:</a:t>
              </a:r>
              <a:r>
                <a:rPr lang="es-MX" sz="800" dirty="0" smtClean="0">
                  <a:solidFill>
                    <a:schemeClr val="tx1"/>
                  </a:solidFill>
                </a:rPr>
                <a:t> HACIENDA, PRESUPUESTO Y GASTO PÚBLICO. TRANSPARENCIA Y ACCESO A LA INFORMACIÓN PÚBLICA.</a:t>
              </a:r>
              <a:endParaRPr lang="es-MX" sz="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5" name="Grupo 54"/>
          <p:cNvGrpSpPr/>
          <p:nvPr/>
        </p:nvGrpSpPr>
        <p:grpSpPr>
          <a:xfrm>
            <a:off x="322055" y="5221141"/>
            <a:ext cx="2686051" cy="784683"/>
            <a:chOff x="480059" y="3978702"/>
            <a:chExt cx="2686051" cy="784683"/>
          </a:xfrm>
        </p:grpSpPr>
        <p:sp>
          <p:nvSpPr>
            <p:cNvPr id="56" name="Rectángulo 55"/>
            <p:cNvSpPr/>
            <p:nvPr/>
          </p:nvSpPr>
          <p:spPr>
            <a:xfrm>
              <a:off x="480059" y="3978702"/>
              <a:ext cx="2686051" cy="354329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1200" b="1" dirty="0" smtClean="0">
                  <a:solidFill>
                    <a:schemeClr val="tx1"/>
                  </a:solidFill>
                </a:rPr>
                <a:t>C. DORA ALICIA VALENZUELA MENDOZA</a:t>
              </a:r>
            </a:p>
          </p:txBody>
        </p:sp>
        <p:sp>
          <p:nvSpPr>
            <p:cNvPr id="57" name="Rectángulo 56"/>
            <p:cNvSpPr/>
            <p:nvPr/>
          </p:nvSpPr>
          <p:spPr>
            <a:xfrm>
              <a:off x="480059" y="4333031"/>
              <a:ext cx="2686051" cy="161927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1000" b="1" dirty="0" smtClean="0"/>
                <a:t>PRIMERA REGIDORA</a:t>
              </a:r>
              <a:endParaRPr lang="es-MX" sz="1000" b="1" dirty="0"/>
            </a:p>
          </p:txBody>
        </p:sp>
        <p:sp>
          <p:nvSpPr>
            <p:cNvPr id="58" name="Rectángulo 57"/>
            <p:cNvSpPr/>
            <p:nvPr/>
          </p:nvSpPr>
          <p:spPr>
            <a:xfrm>
              <a:off x="480059" y="4494958"/>
              <a:ext cx="2686051" cy="268427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800" b="1" dirty="0" smtClean="0">
                  <a:solidFill>
                    <a:schemeClr val="tx1"/>
                  </a:solidFill>
                </a:rPr>
                <a:t>COMISIÓN:</a:t>
              </a:r>
              <a:r>
                <a:rPr lang="es-MX" sz="800" dirty="0" smtClean="0">
                  <a:solidFill>
                    <a:schemeClr val="tx1"/>
                  </a:solidFill>
                </a:rPr>
                <a:t> EDUACIÓN Y CAMBIO CLIMÁTICO.</a:t>
              </a:r>
              <a:endParaRPr lang="es-MX" sz="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9" name="Grupo 58"/>
          <p:cNvGrpSpPr/>
          <p:nvPr/>
        </p:nvGrpSpPr>
        <p:grpSpPr>
          <a:xfrm>
            <a:off x="3902842" y="5181007"/>
            <a:ext cx="2686051" cy="784683"/>
            <a:chOff x="480059" y="3978702"/>
            <a:chExt cx="2686051" cy="784683"/>
          </a:xfrm>
        </p:grpSpPr>
        <p:sp>
          <p:nvSpPr>
            <p:cNvPr id="60" name="Rectángulo 59"/>
            <p:cNvSpPr/>
            <p:nvPr/>
          </p:nvSpPr>
          <p:spPr>
            <a:xfrm>
              <a:off x="480059" y="3978702"/>
              <a:ext cx="2686051" cy="354329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1200" b="1" dirty="0" smtClean="0">
                  <a:solidFill>
                    <a:schemeClr val="tx1"/>
                  </a:solidFill>
                </a:rPr>
                <a:t>C. MARTÍN MÉNDEZ DESILOS</a:t>
              </a:r>
            </a:p>
          </p:txBody>
        </p:sp>
        <p:sp>
          <p:nvSpPr>
            <p:cNvPr id="61" name="Rectángulo 60"/>
            <p:cNvSpPr/>
            <p:nvPr/>
          </p:nvSpPr>
          <p:spPr>
            <a:xfrm>
              <a:off x="480059" y="4333031"/>
              <a:ext cx="2686051" cy="161927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1000" b="1" dirty="0" smtClean="0"/>
                <a:t>SEGUNDO REGIDOR</a:t>
              </a:r>
              <a:endParaRPr lang="es-MX" sz="1000" b="1" dirty="0"/>
            </a:p>
          </p:txBody>
        </p:sp>
        <p:sp>
          <p:nvSpPr>
            <p:cNvPr id="62" name="Rectángulo 61"/>
            <p:cNvSpPr/>
            <p:nvPr/>
          </p:nvSpPr>
          <p:spPr>
            <a:xfrm>
              <a:off x="480059" y="4494958"/>
              <a:ext cx="2686051" cy="268427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800" b="1" dirty="0" smtClean="0">
                  <a:solidFill>
                    <a:schemeClr val="tx1"/>
                  </a:solidFill>
                </a:rPr>
                <a:t>COMISIÓN:</a:t>
              </a:r>
              <a:r>
                <a:rPr lang="es-MX" sz="800" dirty="0" smtClean="0">
                  <a:solidFill>
                    <a:schemeClr val="tx1"/>
                  </a:solidFill>
                </a:rPr>
                <a:t> ASENTAMIENTOS HUMANOS, OBRAS Y SERVICIOS PÚBLICOS MUNICIPALES, DERECHOS HUMANOS</a:t>
              </a:r>
              <a:endParaRPr lang="es-MX" sz="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87" name="Grupo 86"/>
          <p:cNvGrpSpPr/>
          <p:nvPr/>
        </p:nvGrpSpPr>
        <p:grpSpPr>
          <a:xfrm>
            <a:off x="322055" y="6475783"/>
            <a:ext cx="2686051" cy="784683"/>
            <a:chOff x="480059" y="3978702"/>
            <a:chExt cx="2686051" cy="784683"/>
          </a:xfrm>
        </p:grpSpPr>
        <p:sp>
          <p:nvSpPr>
            <p:cNvPr id="88" name="Rectángulo 87"/>
            <p:cNvSpPr/>
            <p:nvPr/>
          </p:nvSpPr>
          <p:spPr>
            <a:xfrm>
              <a:off x="480059" y="3978702"/>
              <a:ext cx="2686051" cy="354329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1200" b="1" dirty="0" smtClean="0">
                  <a:solidFill>
                    <a:schemeClr val="tx1"/>
                  </a:solidFill>
                </a:rPr>
                <a:t>C. ELSA AGUIRRE</a:t>
              </a:r>
            </a:p>
          </p:txBody>
        </p:sp>
        <p:sp>
          <p:nvSpPr>
            <p:cNvPr id="89" name="Rectángulo 88"/>
            <p:cNvSpPr/>
            <p:nvPr/>
          </p:nvSpPr>
          <p:spPr>
            <a:xfrm>
              <a:off x="480059" y="4333031"/>
              <a:ext cx="2686051" cy="161927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1000" b="1" dirty="0" smtClean="0"/>
                <a:t>TERCERA REGIDORA</a:t>
              </a:r>
              <a:endParaRPr lang="es-MX" sz="1000" b="1" dirty="0"/>
            </a:p>
          </p:txBody>
        </p:sp>
        <p:sp>
          <p:nvSpPr>
            <p:cNvPr id="90" name="Rectángulo 89"/>
            <p:cNvSpPr/>
            <p:nvPr/>
          </p:nvSpPr>
          <p:spPr>
            <a:xfrm>
              <a:off x="480059" y="4494958"/>
              <a:ext cx="2686051" cy="268427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800" b="1" dirty="0" smtClean="0">
                  <a:solidFill>
                    <a:schemeClr val="tx1"/>
                  </a:solidFill>
                </a:rPr>
                <a:t>COMISIÓN:</a:t>
              </a:r>
              <a:r>
                <a:rPr lang="es-MX" sz="800" dirty="0" smtClean="0">
                  <a:solidFill>
                    <a:schemeClr val="tx1"/>
                  </a:solidFill>
                </a:rPr>
                <a:t> SALUD PÚBLICA.</a:t>
              </a:r>
              <a:endParaRPr lang="es-MX" sz="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91" name="Grupo 90"/>
          <p:cNvGrpSpPr/>
          <p:nvPr/>
        </p:nvGrpSpPr>
        <p:grpSpPr>
          <a:xfrm>
            <a:off x="3902842" y="6435649"/>
            <a:ext cx="2686051" cy="784683"/>
            <a:chOff x="480059" y="3978702"/>
            <a:chExt cx="2686051" cy="784683"/>
          </a:xfrm>
        </p:grpSpPr>
        <p:sp>
          <p:nvSpPr>
            <p:cNvPr id="92" name="Rectángulo 91"/>
            <p:cNvSpPr/>
            <p:nvPr/>
          </p:nvSpPr>
          <p:spPr>
            <a:xfrm>
              <a:off x="480059" y="3978702"/>
              <a:ext cx="2686051" cy="354329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1200" b="1" dirty="0" smtClean="0">
                  <a:solidFill>
                    <a:schemeClr val="tx1"/>
                  </a:solidFill>
                </a:rPr>
                <a:t>C. LEONARDO LARA NUÑO</a:t>
              </a:r>
            </a:p>
          </p:txBody>
        </p:sp>
        <p:sp>
          <p:nvSpPr>
            <p:cNvPr id="93" name="Rectángulo 92"/>
            <p:cNvSpPr/>
            <p:nvPr/>
          </p:nvSpPr>
          <p:spPr>
            <a:xfrm>
              <a:off x="480059" y="4333031"/>
              <a:ext cx="2686051" cy="161927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1000" b="1" dirty="0" smtClean="0"/>
                <a:t>CUARTO REGIDOR</a:t>
              </a:r>
              <a:endParaRPr lang="es-MX" sz="1000" b="1" dirty="0"/>
            </a:p>
          </p:txBody>
        </p:sp>
        <p:sp>
          <p:nvSpPr>
            <p:cNvPr id="94" name="Rectángulo 93"/>
            <p:cNvSpPr/>
            <p:nvPr/>
          </p:nvSpPr>
          <p:spPr>
            <a:xfrm>
              <a:off x="480059" y="4494958"/>
              <a:ext cx="2686051" cy="268427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800" b="1" dirty="0" smtClean="0">
                  <a:solidFill>
                    <a:schemeClr val="tx1"/>
                  </a:solidFill>
                </a:rPr>
                <a:t>COMISIÓN:</a:t>
              </a:r>
              <a:r>
                <a:rPr lang="es-MX" sz="800" dirty="0" smtClean="0">
                  <a:solidFill>
                    <a:schemeClr val="tx1"/>
                  </a:solidFill>
                </a:rPr>
                <a:t> DESARROLLO RURAL SUSTENTABLE, CAMBIO CLIMÁTICO Y DEPORTES.</a:t>
              </a:r>
              <a:endParaRPr lang="es-MX" sz="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95" name="Grupo 94"/>
          <p:cNvGrpSpPr/>
          <p:nvPr/>
        </p:nvGrpSpPr>
        <p:grpSpPr>
          <a:xfrm>
            <a:off x="322055" y="7804853"/>
            <a:ext cx="2686051" cy="784683"/>
            <a:chOff x="480059" y="3978702"/>
            <a:chExt cx="2686051" cy="784683"/>
          </a:xfrm>
        </p:grpSpPr>
        <p:sp>
          <p:nvSpPr>
            <p:cNvPr id="96" name="Rectángulo 95"/>
            <p:cNvSpPr/>
            <p:nvPr/>
          </p:nvSpPr>
          <p:spPr>
            <a:xfrm>
              <a:off x="480059" y="3978702"/>
              <a:ext cx="2686051" cy="354329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1200" b="1" dirty="0" smtClean="0">
                  <a:solidFill>
                    <a:schemeClr val="tx1"/>
                  </a:solidFill>
                </a:rPr>
                <a:t>LIC. ANA LAURA ALEMÁN MIGLIOLO</a:t>
              </a:r>
            </a:p>
          </p:txBody>
        </p:sp>
        <p:sp>
          <p:nvSpPr>
            <p:cNvPr id="97" name="Rectángulo 96"/>
            <p:cNvSpPr/>
            <p:nvPr/>
          </p:nvSpPr>
          <p:spPr>
            <a:xfrm>
              <a:off x="480059" y="4333031"/>
              <a:ext cx="2686051" cy="161927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1000" b="1" dirty="0" smtClean="0"/>
                <a:t>QUINTA REGIDORA</a:t>
              </a:r>
              <a:endParaRPr lang="es-MX" sz="1000" b="1" dirty="0"/>
            </a:p>
          </p:txBody>
        </p:sp>
        <p:sp>
          <p:nvSpPr>
            <p:cNvPr id="98" name="Rectángulo 97"/>
            <p:cNvSpPr/>
            <p:nvPr/>
          </p:nvSpPr>
          <p:spPr>
            <a:xfrm>
              <a:off x="480059" y="4494958"/>
              <a:ext cx="2686051" cy="268427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800" b="1" dirty="0" smtClean="0">
                  <a:solidFill>
                    <a:schemeClr val="tx1"/>
                  </a:solidFill>
                </a:rPr>
                <a:t>COMISIÓN:</a:t>
              </a:r>
              <a:r>
                <a:rPr lang="es-MX" sz="800" dirty="0" smtClean="0">
                  <a:solidFill>
                    <a:schemeClr val="tx1"/>
                  </a:solidFill>
                </a:rPr>
                <a:t> IGUALDAD DE GÉNERO Y ASISTENCIA SOCIAL.</a:t>
              </a:r>
              <a:endParaRPr lang="es-MX" sz="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99" name="Grupo 98"/>
          <p:cNvGrpSpPr/>
          <p:nvPr/>
        </p:nvGrpSpPr>
        <p:grpSpPr>
          <a:xfrm>
            <a:off x="3902842" y="7764719"/>
            <a:ext cx="2686051" cy="784683"/>
            <a:chOff x="480059" y="3978702"/>
            <a:chExt cx="2686051" cy="784683"/>
          </a:xfrm>
        </p:grpSpPr>
        <p:sp>
          <p:nvSpPr>
            <p:cNvPr id="100" name="Rectángulo 99"/>
            <p:cNvSpPr/>
            <p:nvPr/>
          </p:nvSpPr>
          <p:spPr>
            <a:xfrm>
              <a:off x="480059" y="3978702"/>
              <a:ext cx="2686051" cy="354329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1200" b="1" dirty="0" smtClean="0">
                  <a:solidFill>
                    <a:schemeClr val="tx1"/>
                  </a:solidFill>
                </a:rPr>
                <a:t>LIC. GLORIA AVALOS DOMÍNGUEZ</a:t>
              </a:r>
            </a:p>
          </p:txBody>
        </p:sp>
        <p:sp>
          <p:nvSpPr>
            <p:cNvPr id="101" name="Rectángulo 100"/>
            <p:cNvSpPr/>
            <p:nvPr/>
          </p:nvSpPr>
          <p:spPr>
            <a:xfrm>
              <a:off x="480059" y="4333031"/>
              <a:ext cx="2686051" cy="161927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1000" b="1" dirty="0" smtClean="0"/>
                <a:t>SEXTA REGIDORA</a:t>
              </a:r>
              <a:endParaRPr lang="es-MX" sz="1000" b="1" dirty="0"/>
            </a:p>
          </p:txBody>
        </p:sp>
        <p:sp>
          <p:nvSpPr>
            <p:cNvPr id="102" name="Rectángulo 101"/>
            <p:cNvSpPr/>
            <p:nvPr/>
          </p:nvSpPr>
          <p:spPr>
            <a:xfrm>
              <a:off x="480059" y="4494958"/>
              <a:ext cx="2686051" cy="268427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800" b="1" dirty="0" smtClean="0">
                  <a:solidFill>
                    <a:schemeClr val="tx1"/>
                  </a:solidFill>
                </a:rPr>
                <a:t>COMISIÓN:</a:t>
              </a:r>
              <a:r>
                <a:rPr lang="es-MX" sz="800" dirty="0" smtClean="0">
                  <a:solidFill>
                    <a:schemeClr val="tx1"/>
                  </a:solidFill>
                </a:rPr>
                <a:t> ECOLOGÍA Y MEDIO AMBIENTE.</a:t>
              </a:r>
              <a:endParaRPr lang="es-MX" sz="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03" name="Grupo 102"/>
          <p:cNvGrpSpPr/>
          <p:nvPr/>
        </p:nvGrpSpPr>
        <p:grpSpPr>
          <a:xfrm>
            <a:off x="322055" y="9133923"/>
            <a:ext cx="2686051" cy="784683"/>
            <a:chOff x="480059" y="3978702"/>
            <a:chExt cx="2686051" cy="784683"/>
          </a:xfrm>
        </p:grpSpPr>
        <p:sp>
          <p:nvSpPr>
            <p:cNvPr id="104" name="Rectángulo 103"/>
            <p:cNvSpPr/>
            <p:nvPr/>
          </p:nvSpPr>
          <p:spPr>
            <a:xfrm>
              <a:off x="480059" y="3978702"/>
              <a:ext cx="2686051" cy="354329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1200" b="1" dirty="0" smtClean="0">
                  <a:solidFill>
                    <a:schemeClr val="tx1"/>
                  </a:solidFill>
                </a:rPr>
                <a:t>ING. MIGUEL ANGEL SÁNCHEZ MORENO</a:t>
              </a:r>
            </a:p>
          </p:txBody>
        </p:sp>
        <p:sp>
          <p:nvSpPr>
            <p:cNvPr id="105" name="Rectángulo 104"/>
            <p:cNvSpPr/>
            <p:nvPr/>
          </p:nvSpPr>
          <p:spPr>
            <a:xfrm>
              <a:off x="480059" y="4333031"/>
              <a:ext cx="2686051" cy="161927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1000" b="1" dirty="0" smtClean="0"/>
                <a:t>SEXTO REGIDOR</a:t>
              </a:r>
              <a:endParaRPr lang="es-MX" sz="1000" b="1" dirty="0"/>
            </a:p>
          </p:txBody>
        </p:sp>
        <p:sp>
          <p:nvSpPr>
            <p:cNvPr id="106" name="Rectángulo 105"/>
            <p:cNvSpPr/>
            <p:nvPr/>
          </p:nvSpPr>
          <p:spPr>
            <a:xfrm>
              <a:off x="480059" y="4494958"/>
              <a:ext cx="2686051" cy="268427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800" b="1" dirty="0" smtClean="0">
                  <a:solidFill>
                    <a:schemeClr val="tx1"/>
                  </a:solidFill>
                </a:rPr>
                <a:t>COMISIÓN:</a:t>
              </a:r>
              <a:r>
                <a:rPr lang="es-MX" sz="800" dirty="0" smtClean="0">
                  <a:solidFill>
                    <a:schemeClr val="tx1"/>
                  </a:solidFill>
                </a:rPr>
                <a:t> TURISMO Y EVENTOS CULTURALES.</a:t>
              </a:r>
              <a:endParaRPr lang="es-MX" sz="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07" name="Grupo 106"/>
          <p:cNvGrpSpPr/>
          <p:nvPr/>
        </p:nvGrpSpPr>
        <p:grpSpPr>
          <a:xfrm>
            <a:off x="3902842" y="9093789"/>
            <a:ext cx="2686051" cy="784683"/>
            <a:chOff x="480059" y="3978702"/>
            <a:chExt cx="2686051" cy="784683"/>
          </a:xfrm>
        </p:grpSpPr>
        <p:sp>
          <p:nvSpPr>
            <p:cNvPr id="108" name="Rectángulo 107"/>
            <p:cNvSpPr/>
            <p:nvPr/>
          </p:nvSpPr>
          <p:spPr>
            <a:xfrm>
              <a:off x="480059" y="3978702"/>
              <a:ext cx="2686051" cy="354329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1200" b="1" dirty="0" smtClean="0">
                  <a:solidFill>
                    <a:schemeClr val="tx1"/>
                  </a:solidFill>
                </a:rPr>
                <a:t>ING. ROBERTO CARLOS ACOSTA CASTAÑEDA</a:t>
              </a:r>
            </a:p>
          </p:txBody>
        </p:sp>
        <p:sp>
          <p:nvSpPr>
            <p:cNvPr id="109" name="Rectángulo 108"/>
            <p:cNvSpPr/>
            <p:nvPr/>
          </p:nvSpPr>
          <p:spPr>
            <a:xfrm>
              <a:off x="480059" y="4333031"/>
              <a:ext cx="2686051" cy="161927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1000" b="1" dirty="0" smtClean="0"/>
                <a:t>OCTAVO REGIDOR</a:t>
              </a:r>
              <a:endParaRPr lang="es-MX" sz="1000" b="1" dirty="0"/>
            </a:p>
          </p:txBody>
        </p:sp>
        <p:sp>
          <p:nvSpPr>
            <p:cNvPr id="110" name="Rectángulo 109"/>
            <p:cNvSpPr/>
            <p:nvPr/>
          </p:nvSpPr>
          <p:spPr>
            <a:xfrm>
              <a:off x="480059" y="4494958"/>
              <a:ext cx="2686051" cy="268427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800" b="1" dirty="0" smtClean="0">
                  <a:solidFill>
                    <a:schemeClr val="tx1"/>
                  </a:solidFill>
                </a:rPr>
                <a:t>COMISIÓN:</a:t>
              </a:r>
              <a:r>
                <a:rPr lang="es-MX" sz="800" dirty="0" smtClean="0">
                  <a:solidFill>
                    <a:schemeClr val="tx1"/>
                  </a:solidFill>
                </a:rPr>
                <a:t> PROTECCIÓN CIVIL, TRANSPORTE, GOBIERNO Y SEGURIDAD PUBLICA.</a:t>
              </a:r>
              <a:endParaRPr lang="es-MX" sz="8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12" name="Conector recto 111"/>
          <p:cNvCxnSpPr>
            <a:stCxn id="47" idx="2"/>
            <a:endCxn id="56" idx="0"/>
          </p:cNvCxnSpPr>
          <p:nvPr/>
        </p:nvCxnSpPr>
        <p:spPr>
          <a:xfrm>
            <a:off x="1665081" y="4719285"/>
            <a:ext cx="0" cy="501856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3" name="Conector recto 112"/>
          <p:cNvCxnSpPr>
            <a:stCxn id="53" idx="2"/>
            <a:endCxn id="60" idx="0"/>
          </p:cNvCxnSpPr>
          <p:nvPr/>
        </p:nvCxnSpPr>
        <p:spPr>
          <a:xfrm>
            <a:off x="5245868" y="4679151"/>
            <a:ext cx="0" cy="501856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7" name="Conector recto 116"/>
          <p:cNvCxnSpPr>
            <a:stCxn id="58" idx="2"/>
            <a:endCxn id="88" idx="0"/>
          </p:cNvCxnSpPr>
          <p:nvPr/>
        </p:nvCxnSpPr>
        <p:spPr>
          <a:xfrm>
            <a:off x="1665081" y="6005824"/>
            <a:ext cx="0" cy="469959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9" name="Conector recto 118"/>
          <p:cNvCxnSpPr>
            <a:stCxn id="62" idx="2"/>
            <a:endCxn id="92" idx="0"/>
          </p:cNvCxnSpPr>
          <p:nvPr/>
        </p:nvCxnSpPr>
        <p:spPr>
          <a:xfrm>
            <a:off x="5245868" y="5965690"/>
            <a:ext cx="0" cy="469959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20" name="Conector recto 119"/>
          <p:cNvCxnSpPr>
            <a:stCxn id="90" idx="2"/>
            <a:endCxn id="96" idx="0"/>
          </p:cNvCxnSpPr>
          <p:nvPr/>
        </p:nvCxnSpPr>
        <p:spPr>
          <a:xfrm>
            <a:off x="1665081" y="7260466"/>
            <a:ext cx="0" cy="544387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23" name="Conector recto 122"/>
          <p:cNvCxnSpPr>
            <a:stCxn id="94" idx="2"/>
            <a:endCxn id="100" idx="0"/>
          </p:cNvCxnSpPr>
          <p:nvPr/>
        </p:nvCxnSpPr>
        <p:spPr>
          <a:xfrm>
            <a:off x="5245868" y="7220332"/>
            <a:ext cx="0" cy="544387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26" name="Conector recto 125"/>
          <p:cNvCxnSpPr>
            <a:stCxn id="102" idx="2"/>
            <a:endCxn id="108" idx="0"/>
          </p:cNvCxnSpPr>
          <p:nvPr/>
        </p:nvCxnSpPr>
        <p:spPr>
          <a:xfrm>
            <a:off x="5245868" y="8549402"/>
            <a:ext cx="0" cy="544387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29" name="Conector recto 128"/>
          <p:cNvCxnSpPr>
            <a:stCxn id="98" idx="2"/>
            <a:endCxn id="104" idx="0"/>
          </p:cNvCxnSpPr>
          <p:nvPr/>
        </p:nvCxnSpPr>
        <p:spPr>
          <a:xfrm>
            <a:off x="1665081" y="8589536"/>
            <a:ext cx="0" cy="544387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132" name="Imagen 13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473" y="10688127"/>
            <a:ext cx="2520000" cy="925576"/>
          </a:xfrm>
          <a:prstGeom prst="rect">
            <a:avLst/>
          </a:prstGeom>
        </p:spPr>
      </p:pic>
      <p:pic>
        <p:nvPicPr>
          <p:cNvPr id="135" name="Imagen 13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106" y="230562"/>
            <a:ext cx="2880000" cy="966255"/>
          </a:xfrm>
          <a:prstGeom prst="rect">
            <a:avLst/>
          </a:prstGeom>
        </p:spPr>
      </p:pic>
      <p:pic>
        <p:nvPicPr>
          <p:cNvPr id="136" name="Imagen 13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9979" y="224503"/>
            <a:ext cx="2160000" cy="867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69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191</Words>
  <Application>Microsoft Office PowerPoint</Application>
  <PresentationFormat>Panorámica</PresentationFormat>
  <Paragraphs>34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Acteck</dc:creator>
  <cp:lastModifiedBy>Acteck</cp:lastModifiedBy>
  <cp:revision>1</cp:revision>
  <dcterms:created xsi:type="dcterms:W3CDTF">2020-10-08T15:14:34Z</dcterms:created>
  <dcterms:modified xsi:type="dcterms:W3CDTF">2020-10-08T15:15:02Z</dcterms:modified>
</cp:coreProperties>
</file>